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2" r:id="rId1"/>
  </p:sldMasterIdLst>
  <p:sldIdLst>
    <p:sldId id="256" r:id="rId2"/>
    <p:sldId id="267" r:id="rId3"/>
    <p:sldId id="264" r:id="rId4"/>
    <p:sldId id="265" r:id="rId5"/>
    <p:sldId id="266" r:id="rId6"/>
    <p:sldId id="257" r:id="rId7"/>
    <p:sldId id="260" r:id="rId8"/>
    <p:sldId id="261" r:id="rId9"/>
    <p:sldId id="262" r:id="rId10"/>
    <p:sldId id="263" r:id="rId11"/>
    <p:sldId id="268" r:id="rId12"/>
    <p:sldId id="269"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2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9" d="100"/>
          <a:sy n="109" d="100"/>
        </p:scale>
        <p:origin x="-112"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AA01E05-8E9E-5C4F-AF97-DF144B3B2851}" type="datetimeFigureOut">
              <a:rPr lang="en-US" smtClean="0"/>
              <a:pPr/>
              <a:t>5/3/11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632493B-D2E9-DA4E-860E-8E3E2C2AF1E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A01E05-8E9E-5C4F-AF97-DF144B3B2851}" type="datetimeFigureOut">
              <a:rPr lang="en-US" smtClean="0"/>
              <a:pPr/>
              <a:t>5/3/11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2493B-D2E9-DA4E-860E-8E3E2C2AF1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A01E05-8E9E-5C4F-AF97-DF144B3B2851}" type="datetimeFigureOut">
              <a:rPr lang="en-US" smtClean="0"/>
              <a:pPr/>
              <a:t>5/3/11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2493B-D2E9-DA4E-860E-8E3E2C2AF1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AA01E05-8E9E-5C4F-AF97-DF144B3B2851}" type="datetimeFigureOut">
              <a:rPr lang="en-US" smtClean="0"/>
              <a:pPr/>
              <a:t>5/3/11</a:t>
            </a:fld>
            <a:endParaRPr lang="en-US"/>
          </a:p>
        </p:txBody>
      </p:sp>
      <p:sp>
        <p:nvSpPr>
          <p:cNvPr id="9" name="Slide Number Placeholder 8"/>
          <p:cNvSpPr>
            <a:spLocks noGrp="1"/>
          </p:cNvSpPr>
          <p:nvPr>
            <p:ph type="sldNum" sz="quarter" idx="15"/>
          </p:nvPr>
        </p:nvSpPr>
        <p:spPr/>
        <p:txBody>
          <a:bodyPr rtlCol="0"/>
          <a:lstStyle/>
          <a:p>
            <a:fld id="{6632493B-D2E9-DA4E-860E-8E3E2C2AF1E9}"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AA01E05-8E9E-5C4F-AF97-DF144B3B2851}" type="datetimeFigureOut">
              <a:rPr lang="en-US" smtClean="0"/>
              <a:pPr/>
              <a:t>5/3/11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632493B-D2E9-DA4E-860E-8E3E2C2AF1E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AA01E05-8E9E-5C4F-AF97-DF144B3B2851}" type="datetimeFigureOut">
              <a:rPr lang="en-US" smtClean="0"/>
              <a:pPr/>
              <a:t>5/3/11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32493B-D2E9-DA4E-860E-8E3E2C2AF1E9}"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AA01E05-8E9E-5C4F-AF97-DF144B3B2851}" type="datetimeFigureOut">
              <a:rPr lang="en-US" smtClean="0"/>
              <a:pPr/>
              <a:t>5/3/11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32493B-D2E9-DA4E-860E-8E3E2C2AF1E9}"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AA01E05-8E9E-5C4F-AF97-DF144B3B2851}" type="datetimeFigureOut">
              <a:rPr lang="en-US" smtClean="0"/>
              <a:pPr/>
              <a:t>5/3/11</a:t>
            </a:fld>
            <a:endParaRPr lang="en-US"/>
          </a:p>
        </p:txBody>
      </p:sp>
      <p:sp>
        <p:nvSpPr>
          <p:cNvPr id="7" name="Slide Number Placeholder 6"/>
          <p:cNvSpPr>
            <a:spLocks noGrp="1"/>
          </p:cNvSpPr>
          <p:nvPr>
            <p:ph type="sldNum" sz="quarter" idx="11"/>
          </p:nvPr>
        </p:nvSpPr>
        <p:spPr/>
        <p:txBody>
          <a:bodyPr rtlCol="0"/>
          <a:lstStyle/>
          <a:p>
            <a:fld id="{6632493B-D2E9-DA4E-860E-8E3E2C2AF1E9}"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01E05-8E9E-5C4F-AF97-DF144B3B2851}" type="datetimeFigureOut">
              <a:rPr lang="en-US" smtClean="0"/>
              <a:pPr/>
              <a:t>5/3/11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32493B-D2E9-DA4E-860E-8E3E2C2AF1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AA01E05-8E9E-5C4F-AF97-DF144B3B2851}" type="datetimeFigureOut">
              <a:rPr lang="en-US" smtClean="0"/>
              <a:pPr/>
              <a:t>5/3/11</a:t>
            </a:fld>
            <a:endParaRPr lang="en-US"/>
          </a:p>
        </p:txBody>
      </p:sp>
      <p:sp>
        <p:nvSpPr>
          <p:cNvPr id="22" name="Slide Number Placeholder 21"/>
          <p:cNvSpPr>
            <a:spLocks noGrp="1"/>
          </p:cNvSpPr>
          <p:nvPr>
            <p:ph type="sldNum" sz="quarter" idx="15"/>
          </p:nvPr>
        </p:nvSpPr>
        <p:spPr/>
        <p:txBody>
          <a:bodyPr rtlCol="0"/>
          <a:lstStyle/>
          <a:p>
            <a:fld id="{6632493B-D2E9-DA4E-860E-8E3E2C2AF1E9}"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AA01E05-8E9E-5C4F-AF97-DF144B3B2851}" type="datetimeFigureOut">
              <a:rPr lang="en-US" smtClean="0"/>
              <a:pPr/>
              <a:t>5/3/11</a:t>
            </a:fld>
            <a:endParaRPr lang="en-US"/>
          </a:p>
        </p:txBody>
      </p:sp>
      <p:sp>
        <p:nvSpPr>
          <p:cNvPr id="18" name="Slide Number Placeholder 17"/>
          <p:cNvSpPr>
            <a:spLocks noGrp="1"/>
          </p:cNvSpPr>
          <p:nvPr>
            <p:ph type="sldNum" sz="quarter" idx="11"/>
          </p:nvPr>
        </p:nvSpPr>
        <p:spPr/>
        <p:txBody>
          <a:bodyPr rtlCol="0"/>
          <a:lstStyle/>
          <a:p>
            <a:fld id="{6632493B-D2E9-DA4E-860E-8E3E2C2AF1E9}"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AA01E05-8E9E-5C4F-AF97-DF144B3B2851}" type="datetimeFigureOut">
              <a:rPr lang="en-US" smtClean="0"/>
              <a:pPr/>
              <a:t>5/3/11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632493B-D2E9-DA4E-860E-8E3E2C2AF1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167481"/>
            <a:ext cx="7406640" cy="1325892"/>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000" dirty="0" smtClean="0"/>
              <a:t/>
            </a:r>
            <a:br>
              <a:rPr lang="en-US" sz="4000" dirty="0" smtClean="0"/>
            </a:br>
            <a:endParaRPr lang="en-US" sz="4000" dirty="0"/>
          </a:p>
        </p:txBody>
      </p:sp>
      <p:sp>
        <p:nvSpPr>
          <p:cNvPr id="3" name="Subtitle 2"/>
          <p:cNvSpPr>
            <a:spLocks noGrp="1"/>
          </p:cNvSpPr>
          <p:nvPr>
            <p:ph type="subTitle" idx="1"/>
          </p:nvPr>
        </p:nvSpPr>
        <p:spPr>
          <a:xfrm>
            <a:off x="1679222" y="1850063"/>
            <a:ext cx="7464778" cy="4793351"/>
          </a:xfrm>
        </p:spPr>
        <p:txBody>
          <a:bodyPr>
            <a:normAutofit/>
          </a:bodyPr>
          <a:lstStyle/>
          <a:p>
            <a:pPr algn="ctr"/>
            <a:r>
              <a:rPr lang="en-US" sz="3200" dirty="0" smtClean="0"/>
              <a:t>SUMMER MATH ACADEMY K-6 2011</a:t>
            </a:r>
          </a:p>
          <a:p>
            <a:pPr algn="ctr"/>
            <a:r>
              <a:rPr lang="en-US" sz="2400" dirty="0" smtClean="0"/>
              <a:t>Evidence Based Learning </a:t>
            </a:r>
          </a:p>
          <a:p>
            <a:pPr algn="ctr"/>
            <a:endParaRPr lang="en-US" sz="2400" dirty="0" smtClean="0"/>
          </a:p>
          <a:p>
            <a:pPr algn="ctr"/>
            <a:r>
              <a:rPr lang="en-US" sz="3200" dirty="0" smtClean="0"/>
              <a:t>Teaching Academic Vocabulary</a:t>
            </a:r>
          </a:p>
          <a:p>
            <a:pPr algn="ctr"/>
            <a:endParaRPr lang="en-US" sz="2400" dirty="0" smtClean="0"/>
          </a:p>
          <a:p>
            <a:pPr algn="ctr"/>
            <a:r>
              <a:rPr lang="en-US" sz="2400" dirty="0" smtClean="0"/>
              <a:t>Piper Riddle</a:t>
            </a:r>
          </a:p>
          <a:p>
            <a:pPr algn="ctr"/>
            <a:r>
              <a:rPr lang="en-US" sz="2400" dirty="0" smtClean="0"/>
              <a:t>Sheri Ebert</a:t>
            </a:r>
            <a:endParaRPr lang="en-US" sz="2400" dirty="0"/>
          </a:p>
        </p:txBody>
      </p:sp>
      <p:pic>
        <p:nvPicPr>
          <p:cNvPr id="6" name="Picture 5"/>
          <p:cNvPicPr>
            <a:picLocks noChangeAspect="1"/>
          </p:cNvPicPr>
          <p:nvPr/>
        </p:nvPicPr>
        <p:blipFill>
          <a:blip r:embed="rId2"/>
          <a:stretch>
            <a:fillRect/>
          </a:stretch>
        </p:blipFill>
        <p:spPr>
          <a:xfrm>
            <a:off x="2527110" y="149554"/>
            <a:ext cx="4622800" cy="134381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marL="0" indent="0">
              <a:buNone/>
            </a:pPr>
            <a:endParaRPr lang="en-US" dirty="0" smtClean="0"/>
          </a:p>
          <a:p>
            <a:endParaRPr lang="en-US" dirty="0" smtClean="0"/>
          </a:p>
          <a:p>
            <a:endParaRPr lang="en-US" dirty="0" smtClean="0"/>
          </a:p>
          <a:p>
            <a:endParaRPr lang="en-US" dirty="0"/>
          </a:p>
        </p:txBody>
      </p:sp>
      <p:pic>
        <p:nvPicPr>
          <p:cNvPr id="4" name="Picture 3" descr="Screen shot 2011-05-03 at 7.41.3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8065"/>
            <a:ext cx="8832307" cy="6396334"/>
          </a:xfrm>
          <a:prstGeom prst="rect">
            <a:avLst/>
          </a:prstGeom>
        </p:spPr>
      </p:pic>
      <p:sp>
        <p:nvSpPr>
          <p:cNvPr id="7" name="Rectangle 6"/>
          <p:cNvSpPr/>
          <p:nvPr/>
        </p:nvSpPr>
        <p:spPr>
          <a:xfrm>
            <a:off x="3239288" y="3173408"/>
            <a:ext cx="2342077" cy="461665"/>
          </a:xfrm>
          <a:prstGeom prst="rect">
            <a:avLst/>
          </a:prstGeom>
        </p:spPr>
        <p:txBody>
          <a:bodyPr wrap="square">
            <a:spAutoFit/>
          </a:bodyPr>
          <a:lstStyle/>
          <a:p>
            <a:pPr algn="ctr"/>
            <a:r>
              <a:rPr lang="en-US" sz="2400" b="1" dirty="0" err="1">
                <a:latin typeface="Optima"/>
                <a:cs typeface="Optima"/>
              </a:rPr>
              <a:t>Frayer</a:t>
            </a:r>
            <a:r>
              <a:rPr lang="en-US" sz="2400" b="1" dirty="0">
                <a:latin typeface="Optima"/>
                <a:cs typeface="Optima"/>
              </a:rPr>
              <a:t> Model</a:t>
            </a:r>
            <a:endParaRPr lang="en-US" sz="2400" b="1" dirty="0">
              <a:latin typeface="Optima"/>
              <a:cs typeface="Optima"/>
            </a:endParaRPr>
          </a:p>
        </p:txBody>
      </p:sp>
      <p:sp>
        <p:nvSpPr>
          <p:cNvPr id="8" name="TextBox 7"/>
          <p:cNvSpPr txBox="1"/>
          <p:nvPr/>
        </p:nvSpPr>
        <p:spPr>
          <a:xfrm>
            <a:off x="4555978" y="4229270"/>
            <a:ext cx="3996677" cy="2031325"/>
          </a:xfrm>
          <a:prstGeom prst="rect">
            <a:avLst/>
          </a:prstGeom>
          <a:noFill/>
        </p:spPr>
        <p:txBody>
          <a:bodyPr wrap="square" rtlCol="0">
            <a:spAutoFit/>
          </a:bodyPr>
          <a:lstStyle/>
          <a:p>
            <a:r>
              <a:rPr lang="en-US" dirty="0" smtClean="0"/>
              <a:t>On Tuesday, teacher interrupts the math lesson to have students copy 15 words and their definitions from the student math book.</a:t>
            </a:r>
          </a:p>
          <a:p>
            <a:r>
              <a:rPr lang="en-US" dirty="0" smtClean="0"/>
              <a:t>On Friday, the students take a math test on the new vocabulary words.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It with a partner</a:t>
            </a:r>
            <a:endParaRPr lang="en-US" dirty="0"/>
          </a:p>
        </p:txBody>
      </p:sp>
      <p:pic>
        <p:nvPicPr>
          <p:cNvPr id="4" name="Content Placeholder 3" descr="Screen shot 2011-05-03 at 7.41.36 PM.png"/>
          <p:cNvPicPr>
            <a:picLocks noGrp="1" noChangeAspect="1"/>
          </p:cNvPicPr>
          <p:nvPr>
            <p:ph sz="quarter" idx="1"/>
          </p:nvPr>
        </p:nvPicPr>
        <p:blipFill>
          <a:blip r:embed="rId2">
            <a:extLst>
              <a:ext uri="{28A0092B-C50C-407E-A947-70E740481C1C}">
                <a14:useLocalDpi xmlns:a14="http://schemas.microsoft.com/office/drawing/2010/main" val="0"/>
              </a:ext>
            </a:extLst>
          </a:blip>
          <a:srcRect t="-4488" b="-4488"/>
          <a:stretch>
            <a:fillRect/>
          </a:stretch>
        </p:blipFill>
        <p:spPr/>
      </p:pic>
      <p:sp>
        <p:nvSpPr>
          <p:cNvPr id="5" name="TextBox 4"/>
          <p:cNvSpPr txBox="1"/>
          <p:nvPr/>
        </p:nvSpPr>
        <p:spPr>
          <a:xfrm>
            <a:off x="3250941" y="3764983"/>
            <a:ext cx="1934252" cy="369332"/>
          </a:xfrm>
          <a:prstGeom prst="rect">
            <a:avLst/>
          </a:prstGeom>
          <a:noFill/>
        </p:spPr>
        <p:txBody>
          <a:bodyPr wrap="square" rtlCol="0">
            <a:spAutoFit/>
          </a:bodyPr>
          <a:lstStyle/>
          <a:p>
            <a:pPr algn="ctr"/>
            <a:r>
              <a:rPr lang="en-US" dirty="0" smtClean="0"/>
              <a:t>quadrilaterals</a:t>
            </a:r>
            <a:endParaRPr lang="en-US" dirty="0"/>
          </a:p>
        </p:txBody>
      </p:sp>
    </p:spTree>
    <p:extLst>
      <p:ext uri="{BB962C8B-B14F-4D97-AF65-F5344CB8AC3E}">
        <p14:creationId xmlns:p14="http://schemas.microsoft.com/office/powerpoint/2010/main" val="4028421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It Again</a:t>
            </a:r>
            <a:r>
              <a:rPr lang="en-US" smtClean="0"/>
              <a:t>… first </a:t>
            </a:r>
            <a:r>
              <a:rPr lang="en-US" dirty="0" smtClean="0"/>
              <a:t>on your own, </a:t>
            </a:r>
            <a:r>
              <a:rPr lang="en-US" smtClean="0"/>
              <a:t>then pair-share</a:t>
            </a:r>
            <a:endParaRPr lang="en-US" dirty="0"/>
          </a:p>
        </p:txBody>
      </p:sp>
      <p:pic>
        <p:nvPicPr>
          <p:cNvPr id="4" name="Content Placeholder 3" descr="Screen shot 2011-05-03 at 7.41.36 PM.png"/>
          <p:cNvPicPr>
            <a:picLocks noGrp="1" noChangeAspect="1"/>
          </p:cNvPicPr>
          <p:nvPr>
            <p:ph sz="quarter" idx="1"/>
          </p:nvPr>
        </p:nvPicPr>
        <p:blipFill>
          <a:blip r:embed="rId2">
            <a:extLst>
              <a:ext uri="{28A0092B-C50C-407E-A947-70E740481C1C}">
                <a14:useLocalDpi xmlns:a14="http://schemas.microsoft.com/office/drawing/2010/main" val="0"/>
              </a:ext>
            </a:extLst>
          </a:blip>
          <a:srcRect t="-4488" b="-4488"/>
          <a:stretch>
            <a:fillRect/>
          </a:stretch>
        </p:blipFill>
        <p:spPr/>
      </p:pic>
      <p:sp>
        <p:nvSpPr>
          <p:cNvPr id="5" name="TextBox 4"/>
          <p:cNvSpPr txBox="1"/>
          <p:nvPr/>
        </p:nvSpPr>
        <p:spPr>
          <a:xfrm>
            <a:off x="3239289" y="3763235"/>
            <a:ext cx="1899295" cy="646331"/>
          </a:xfrm>
          <a:prstGeom prst="rect">
            <a:avLst/>
          </a:prstGeom>
          <a:noFill/>
        </p:spPr>
        <p:txBody>
          <a:bodyPr wrap="square" rtlCol="0">
            <a:spAutoFit/>
          </a:bodyPr>
          <a:lstStyle/>
          <a:p>
            <a:pPr algn="ctr"/>
            <a:r>
              <a:rPr lang="en-US" dirty="0" smtClean="0"/>
              <a:t>Equivalent</a:t>
            </a:r>
          </a:p>
          <a:p>
            <a:pPr algn="ctr"/>
            <a:r>
              <a:rPr lang="en-US" dirty="0" smtClean="0"/>
              <a:t>fractions</a:t>
            </a:r>
            <a:endParaRPr lang="en-US" dirty="0"/>
          </a:p>
        </p:txBody>
      </p:sp>
    </p:spTree>
    <p:extLst>
      <p:ext uri="{BB962C8B-B14F-4D97-AF65-F5344CB8AC3E}">
        <p14:creationId xmlns:p14="http://schemas.microsoft.com/office/powerpoint/2010/main" val="1762139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Why teach academic vocabulary?</a:t>
            </a:r>
            <a:br>
              <a:rPr lang="en-US" b="1" dirty="0"/>
            </a:br>
            <a:endParaRPr lang="en-US" dirty="0"/>
          </a:p>
        </p:txBody>
      </p:sp>
      <p:sp>
        <p:nvSpPr>
          <p:cNvPr id="3" name="Content Placeholder 2"/>
          <p:cNvSpPr>
            <a:spLocks noGrp="1"/>
          </p:cNvSpPr>
          <p:nvPr>
            <p:ph sz="quarter" idx="1"/>
          </p:nvPr>
        </p:nvSpPr>
        <p:spPr/>
        <p:txBody>
          <a:bodyPr/>
          <a:lstStyle/>
          <a:p>
            <a:r>
              <a:rPr lang="en-US" sz="2000" dirty="0" smtClean="0"/>
              <a:t>According </a:t>
            </a:r>
            <a:r>
              <a:rPr lang="en-US" sz="2000" dirty="0" smtClean="0"/>
              <a:t>to </a:t>
            </a:r>
            <a:r>
              <a:rPr lang="en-US" sz="2000" dirty="0" err="1" smtClean="0"/>
              <a:t>Marzano</a:t>
            </a:r>
            <a:r>
              <a:rPr lang="en-US" sz="2000" dirty="0" smtClean="0"/>
              <a:t> (2005) the strongest action a teacher can take to ensure that students have the academic background knowledge to understand the content they will encounter is providing them with direct instruction of these terms. When students understand these terms, it is easier for them to understand the information they will read and hear in class.</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normAutofit/>
          </a:bodyPr>
          <a:lstStyle/>
          <a:p>
            <a:r>
              <a:rPr lang="en-US" b="1" dirty="0"/>
              <a:t>What the Research Says About Vocabulary </a:t>
            </a:r>
            <a:r>
              <a:rPr lang="en-US" b="1" dirty="0" smtClean="0"/>
              <a:t>Knowledge</a:t>
            </a:r>
            <a:endParaRPr lang="en-US" b="1" dirty="0"/>
          </a:p>
        </p:txBody>
      </p:sp>
      <p:sp>
        <p:nvSpPr>
          <p:cNvPr id="3" name="Content Placeholder 2"/>
          <p:cNvSpPr>
            <a:spLocks noGrp="1"/>
          </p:cNvSpPr>
          <p:nvPr>
            <p:ph sz="quarter" idx="1"/>
          </p:nvPr>
        </p:nvSpPr>
        <p:spPr/>
        <p:txBody>
          <a:bodyPr>
            <a:normAutofit/>
          </a:bodyPr>
          <a:lstStyle/>
          <a:p>
            <a:r>
              <a:rPr lang="en-US" sz="2000" dirty="0" smtClean="0"/>
              <a:t>Children </a:t>
            </a:r>
            <a:r>
              <a:rPr lang="en-US" sz="2000" dirty="0" smtClean="0"/>
              <a:t>who enter school with limited vocabulary knowledge become more discrepant over time from their peers who have rich vocabulary knowledge. (</a:t>
            </a:r>
            <a:r>
              <a:rPr lang="en-US" sz="2000" dirty="0" err="1" smtClean="0"/>
              <a:t>Biemiller</a:t>
            </a:r>
            <a:r>
              <a:rPr lang="en-US" sz="2000" dirty="0" smtClean="0"/>
              <a:t> &amp; </a:t>
            </a:r>
            <a:r>
              <a:rPr lang="en-US" sz="2000" dirty="0" err="1" smtClean="0"/>
              <a:t>Slonin</a:t>
            </a:r>
            <a:r>
              <a:rPr lang="en-US" sz="2000" dirty="0" smtClean="0"/>
              <a:t>, 2001)</a:t>
            </a:r>
          </a:p>
          <a:p>
            <a:r>
              <a:rPr lang="en-US" sz="2000" dirty="0" smtClean="0"/>
              <a:t>The relationship between reading comprehension and vocabulary knowledge is strong and unequivocal. (Bauman &amp; </a:t>
            </a:r>
            <a:r>
              <a:rPr lang="en-US" sz="2000" dirty="0" err="1" smtClean="0"/>
              <a:t>Kame’enui</a:t>
            </a:r>
            <a:r>
              <a:rPr lang="en-US" sz="2000" dirty="0" smtClean="0"/>
              <a:t>, 1991; </a:t>
            </a:r>
            <a:r>
              <a:rPr lang="en-US" sz="2000" dirty="0" err="1" smtClean="0"/>
              <a:t>Stanovich</a:t>
            </a:r>
            <a:r>
              <a:rPr lang="en-US" sz="2000" dirty="0" smtClean="0"/>
              <a:t>, 1986)</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Differences in Vocabulary </a:t>
            </a:r>
            <a:r>
              <a:rPr lang="en-US" b="1" dirty="0" smtClean="0"/>
              <a:t>Growth</a:t>
            </a:r>
            <a:endParaRPr lang="en-US" dirty="0"/>
          </a:p>
        </p:txBody>
      </p:sp>
      <p:sp>
        <p:nvSpPr>
          <p:cNvPr id="3" name="Content Placeholder 2"/>
          <p:cNvSpPr>
            <a:spLocks noGrp="1"/>
          </p:cNvSpPr>
          <p:nvPr>
            <p:ph sz="quarter" idx="1"/>
          </p:nvPr>
        </p:nvSpPr>
        <p:spPr/>
        <p:txBody>
          <a:bodyPr>
            <a:normAutofit fontScale="85000" lnSpcReduction="20000"/>
          </a:bodyPr>
          <a:lstStyle/>
          <a:p>
            <a:pPr>
              <a:buNone/>
            </a:pPr>
            <a:r>
              <a:rPr lang="en-US" dirty="0" smtClean="0"/>
              <a:t>Student </a:t>
            </a:r>
            <a:r>
              <a:rPr lang="en-US" dirty="0" smtClean="0"/>
              <a:t>A 				Student B</a:t>
            </a:r>
          </a:p>
          <a:p>
            <a:pPr>
              <a:buNone/>
            </a:pPr>
            <a:r>
              <a:rPr lang="en-US" dirty="0" smtClean="0"/>
              <a:t>2 words per day 			8 words per day</a:t>
            </a:r>
          </a:p>
          <a:p>
            <a:pPr>
              <a:buNone/>
            </a:pPr>
            <a:r>
              <a:rPr lang="en-US" dirty="0" smtClean="0"/>
              <a:t>750 words per year 			3,000 words per year</a:t>
            </a:r>
          </a:p>
          <a:p>
            <a:pPr>
              <a:buNone/>
            </a:pPr>
            <a:endParaRPr lang="en-US" dirty="0" smtClean="0"/>
          </a:p>
          <a:p>
            <a:pPr algn="ctr">
              <a:buNone/>
            </a:pPr>
            <a:r>
              <a:rPr lang="en-US" dirty="0" smtClean="0"/>
              <a:t>Children from advantaged homes have receptive vocabularies</a:t>
            </a:r>
          </a:p>
          <a:p>
            <a:pPr algn="ctr">
              <a:buNone/>
            </a:pPr>
            <a:r>
              <a:rPr lang="en-US" dirty="0" smtClean="0"/>
              <a:t>that are five times larger than children who come from low SES</a:t>
            </a:r>
          </a:p>
          <a:p>
            <a:pPr algn="ctr">
              <a:buNone/>
            </a:pPr>
            <a:r>
              <a:rPr lang="en-US" dirty="0" err="1" smtClean="0"/>
              <a:t>Homes.(Hart</a:t>
            </a:r>
            <a:r>
              <a:rPr lang="en-US" dirty="0" smtClean="0"/>
              <a:t> &amp; </a:t>
            </a:r>
            <a:r>
              <a:rPr lang="en-US" dirty="0" err="1" smtClean="0"/>
              <a:t>Risley</a:t>
            </a:r>
            <a:r>
              <a:rPr lang="en-US" dirty="0" smtClean="0"/>
              <a:t>, 1995, 1999)</a:t>
            </a:r>
          </a:p>
          <a:p>
            <a:pPr algn="ctr">
              <a:buNone/>
            </a:pPr>
            <a:r>
              <a:rPr lang="en-US" dirty="0" smtClean="0"/>
              <a:t>		</a:t>
            </a:r>
            <a:r>
              <a:rPr lang="en-US" b="1" dirty="0" smtClean="0"/>
              <a:t> </a:t>
            </a:r>
          </a:p>
          <a:p>
            <a:pPr algn="ctr">
              <a:buNone/>
            </a:pPr>
            <a:r>
              <a:rPr lang="en-US" sz="3800" b="1" dirty="0" smtClean="0"/>
              <a:t>WHY?</a:t>
            </a:r>
          </a:p>
          <a:p>
            <a:pPr algn="ctr">
              <a:buNone/>
            </a:pPr>
            <a:r>
              <a:rPr lang="en-US" dirty="0" smtClean="0"/>
              <a:t>Parents spoke significantly fewer words to their children.</a:t>
            </a:r>
          </a:p>
          <a:p>
            <a:pPr algn="ctr">
              <a:buNone/>
            </a:pPr>
            <a:r>
              <a:rPr lang="en-US" dirty="0" smtClean="0"/>
              <a:t>Children hear more imperative speech or commands rather than</a:t>
            </a:r>
          </a:p>
          <a:p>
            <a:pPr algn="ctr">
              <a:buNone/>
            </a:pPr>
            <a:r>
              <a:rPr lang="en-US" dirty="0" smtClean="0"/>
              <a:t>expansive conversations.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Vocabulary</a:t>
            </a:r>
            <a:endParaRPr lang="en-US" dirty="0"/>
          </a:p>
        </p:txBody>
      </p:sp>
      <p:sp>
        <p:nvSpPr>
          <p:cNvPr id="3" name="Content Placeholder 2"/>
          <p:cNvSpPr>
            <a:spLocks noGrp="1"/>
          </p:cNvSpPr>
          <p:nvPr>
            <p:ph sz="quarter" idx="1"/>
          </p:nvPr>
        </p:nvSpPr>
        <p:spPr/>
        <p:txBody>
          <a:bodyPr/>
          <a:lstStyle/>
          <a:p>
            <a:r>
              <a:rPr lang="en-US" sz="2000" dirty="0" smtClean="0"/>
              <a:t>While </a:t>
            </a:r>
            <a:r>
              <a:rPr lang="en-US" sz="2000" b="1" dirty="0" smtClean="0"/>
              <a:t>four encounters </a:t>
            </a:r>
            <a:r>
              <a:rPr lang="en-US" sz="2000" dirty="0" smtClean="0"/>
              <a:t>with a word did not reliably improve reading comprehension, </a:t>
            </a:r>
            <a:r>
              <a:rPr lang="en-US" sz="2000" b="1" dirty="0" smtClean="0"/>
              <a:t>12 encounters </a:t>
            </a:r>
            <a:r>
              <a:rPr lang="en-US" sz="2000" dirty="0" smtClean="0"/>
              <a:t>did (</a:t>
            </a:r>
            <a:r>
              <a:rPr lang="en-US" sz="2000" dirty="0" err="1" smtClean="0"/>
              <a:t>McKeown</a:t>
            </a:r>
            <a:r>
              <a:rPr lang="en-US" sz="2000" dirty="0" smtClean="0"/>
              <a:t>, Beck, </a:t>
            </a:r>
            <a:r>
              <a:rPr lang="en-US" sz="2000" dirty="0" err="1" smtClean="0"/>
              <a:t>Omanson</a:t>
            </a:r>
            <a:r>
              <a:rPr lang="en-US" sz="2000" dirty="0" smtClean="0"/>
              <a:t>, and </a:t>
            </a:r>
            <a:r>
              <a:rPr lang="en-US" sz="2000" dirty="0" err="1" smtClean="0"/>
              <a:t>Pople</a:t>
            </a:r>
            <a:r>
              <a:rPr lang="en-US" sz="2000" dirty="0" smtClean="0"/>
              <a:t>, 1985).</a:t>
            </a:r>
          </a:p>
          <a:p>
            <a:r>
              <a:rPr lang="en-US" sz="2000" dirty="0" smtClean="0"/>
              <a:t>The same student placing at the 50</a:t>
            </a:r>
            <a:r>
              <a:rPr lang="en-US" sz="2000" baseline="30000" dirty="0" smtClean="0"/>
              <a:t>th</a:t>
            </a:r>
            <a:r>
              <a:rPr lang="en-US" sz="2000" dirty="0" smtClean="0"/>
              <a:t> percentile in reading comprehension with no direct vocabulary instruction, placed at the 83</a:t>
            </a:r>
            <a:r>
              <a:rPr lang="en-US" sz="2000" baseline="30000" dirty="0" smtClean="0"/>
              <a:t>rd</a:t>
            </a:r>
            <a:r>
              <a:rPr lang="en-US" sz="2000" dirty="0" smtClean="0"/>
              <a:t> percentile when provided specific instruction in academic vocabulary (Stahl and Fairbanks, 1986).</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27338"/>
          </a:xfrm>
        </p:spPr>
        <p:txBody>
          <a:bodyPr>
            <a:normAutofit/>
          </a:bodyPr>
          <a:lstStyle/>
          <a:p>
            <a:r>
              <a:rPr lang="en-US" sz="3200" b="1" dirty="0" smtClean="0">
                <a:latin typeface="+mn-lt"/>
              </a:rPr>
              <a:t>How do </a:t>
            </a:r>
            <a:r>
              <a:rPr lang="en-US" sz="2800" b="1" dirty="0" smtClean="0">
                <a:latin typeface="+mn-lt"/>
              </a:rPr>
              <a:t>WE</a:t>
            </a:r>
            <a:r>
              <a:rPr lang="en-US" sz="3200" b="1" dirty="0" smtClean="0">
                <a:latin typeface="+mn-lt"/>
              </a:rPr>
              <a:t> teach them?</a:t>
            </a:r>
            <a:endParaRPr lang="en-US" sz="3200" b="1" dirty="0">
              <a:latin typeface="+mn-lt"/>
            </a:endParaRPr>
          </a:p>
        </p:txBody>
      </p:sp>
      <p:sp>
        <p:nvSpPr>
          <p:cNvPr id="3" name="Content Placeholder 2"/>
          <p:cNvSpPr>
            <a:spLocks noGrp="1"/>
          </p:cNvSpPr>
          <p:nvPr>
            <p:ph sz="quarter" idx="1"/>
          </p:nvPr>
        </p:nvSpPr>
        <p:spPr>
          <a:xfrm>
            <a:off x="457200" y="1211692"/>
            <a:ext cx="7467600" cy="5262260"/>
          </a:xfrm>
        </p:spPr>
        <p:txBody>
          <a:bodyPr>
            <a:normAutofit/>
          </a:bodyPr>
          <a:lstStyle/>
          <a:p>
            <a:pPr algn="ctr">
              <a:buNone/>
            </a:pPr>
            <a:r>
              <a:rPr lang="en-US" sz="3600" b="1" dirty="0" smtClean="0"/>
              <a:t>Using the </a:t>
            </a:r>
            <a:r>
              <a:rPr lang="en-US" sz="3600" b="1" dirty="0" err="1" smtClean="0"/>
              <a:t>Frayer</a:t>
            </a:r>
            <a:r>
              <a:rPr lang="en-US" sz="3600" b="1" dirty="0" smtClean="0"/>
              <a:t> Model to deliver effective vocabulary instruction.</a:t>
            </a:r>
            <a:endParaRPr lang="en-US" sz="3600" dirty="0" smtClean="0"/>
          </a:p>
          <a:p>
            <a:endParaRPr lang="en-US" dirty="0"/>
          </a:p>
        </p:txBody>
      </p:sp>
      <p:pic>
        <p:nvPicPr>
          <p:cNvPr id="4" name="Picture 3" descr="Screen shot 2011-05-03 at 7.16.1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975" y="2889419"/>
            <a:ext cx="6348120" cy="3846567"/>
          </a:xfrm>
          <a:prstGeom prst="rect">
            <a:avLst/>
          </a:prstGeom>
        </p:spPr>
      </p:pic>
      <p:sp>
        <p:nvSpPr>
          <p:cNvPr id="5" name="TextBox 4"/>
          <p:cNvSpPr txBox="1"/>
          <p:nvPr/>
        </p:nvSpPr>
        <p:spPr>
          <a:xfrm>
            <a:off x="5810134" y="3011897"/>
            <a:ext cx="1655961" cy="276999"/>
          </a:xfrm>
          <a:prstGeom prst="rect">
            <a:avLst/>
          </a:prstGeom>
          <a:solidFill>
            <a:schemeClr val="bg1"/>
          </a:solidFill>
        </p:spPr>
        <p:txBody>
          <a:bodyPr wrap="square" rtlCol="0">
            <a:spAutoFit/>
          </a:bodyPr>
          <a:lstStyle/>
          <a:p>
            <a:r>
              <a:rPr lang="en-US" sz="1200" dirty="0" smtClean="0">
                <a:latin typeface="Abadi MT Condensed Extra Bold"/>
                <a:cs typeface="Abadi MT Condensed Extra Bold"/>
              </a:rPr>
              <a:t>Characteristics &amp; Model</a:t>
            </a:r>
            <a:endParaRPr lang="en-US" sz="1200" dirty="0">
              <a:latin typeface="Abadi MT Condensed Extra Bold"/>
              <a:cs typeface="Abadi MT Condensed Extra Bo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p:txBody>
          <a:bodyPr/>
          <a:lstStyle/>
          <a:p>
            <a:endParaRPr lang="en-US"/>
          </a:p>
        </p:txBody>
      </p:sp>
      <p:pic>
        <p:nvPicPr>
          <p:cNvPr id="8" name="Content Placeholder 3" descr="Screen shot 2011-05-03 at 7.16.19 PM.png"/>
          <p:cNvPicPr>
            <a:picLocks noChangeAspect="1"/>
          </p:cNvPicPr>
          <p:nvPr/>
        </p:nvPicPr>
        <p:blipFill>
          <a:blip r:embed="rId2">
            <a:extLst>
              <a:ext uri="{28A0092B-C50C-407E-A947-70E740481C1C}">
                <a14:useLocalDpi xmlns:a14="http://schemas.microsoft.com/office/drawing/2010/main" val="0"/>
              </a:ext>
            </a:extLst>
          </a:blip>
          <a:srcRect t="-3855" b="-3855"/>
          <a:stretch>
            <a:fillRect/>
          </a:stretch>
        </p:blipFill>
        <p:spPr>
          <a:xfrm>
            <a:off x="151479" y="512639"/>
            <a:ext cx="8587610" cy="6611352"/>
          </a:xfrm>
          <a:prstGeom prst="rect">
            <a:avLst/>
          </a:prstGeom>
        </p:spPr>
      </p:pic>
      <p:sp>
        <p:nvSpPr>
          <p:cNvPr id="5" name="TextBox 4"/>
          <p:cNvSpPr txBox="1"/>
          <p:nvPr/>
        </p:nvSpPr>
        <p:spPr>
          <a:xfrm>
            <a:off x="326259" y="1246644"/>
            <a:ext cx="3507288" cy="2308324"/>
          </a:xfrm>
          <a:prstGeom prst="rect">
            <a:avLst/>
          </a:prstGeom>
          <a:noFill/>
        </p:spPr>
        <p:txBody>
          <a:bodyPr wrap="square" rtlCol="0">
            <a:spAutoFit/>
          </a:bodyPr>
          <a:lstStyle/>
          <a:p>
            <a:r>
              <a:rPr lang="en-US" sz="2400" dirty="0" smtClean="0">
                <a:solidFill>
                  <a:schemeClr val="accent2">
                    <a:lumMod val="50000"/>
                  </a:schemeClr>
                </a:solidFill>
              </a:rPr>
              <a:t>Well-planned and purposeful instruction that provides students with deep understanding of key words.</a:t>
            </a:r>
            <a:endParaRPr lang="en-US" sz="2400" dirty="0">
              <a:solidFill>
                <a:schemeClr val="accent2">
                  <a:lumMod val="50000"/>
                </a:schemeClr>
              </a:solidFill>
            </a:endParaRPr>
          </a:p>
        </p:txBody>
      </p:sp>
      <p:sp>
        <p:nvSpPr>
          <p:cNvPr id="10" name="TextBox 9"/>
          <p:cNvSpPr txBox="1"/>
          <p:nvPr/>
        </p:nvSpPr>
        <p:spPr>
          <a:xfrm>
            <a:off x="3320854" y="3646726"/>
            <a:ext cx="2097381" cy="461665"/>
          </a:xfrm>
          <a:prstGeom prst="rect">
            <a:avLst/>
          </a:prstGeom>
          <a:noFill/>
        </p:spPr>
        <p:txBody>
          <a:bodyPr wrap="square" rtlCol="0">
            <a:spAutoFit/>
          </a:bodyPr>
          <a:lstStyle/>
          <a:p>
            <a:pPr algn="ctr"/>
            <a:r>
              <a:rPr lang="en-US" sz="2400" b="1" dirty="0" err="1" smtClean="0">
                <a:latin typeface="Optima"/>
                <a:cs typeface="Optima"/>
              </a:rPr>
              <a:t>Frayer</a:t>
            </a:r>
            <a:r>
              <a:rPr lang="en-US" sz="2400" b="1" dirty="0" smtClean="0">
                <a:latin typeface="Optima"/>
                <a:cs typeface="Optima"/>
              </a:rPr>
              <a:t> Model</a:t>
            </a:r>
            <a:endParaRPr lang="en-US" sz="2400" b="1" dirty="0">
              <a:latin typeface="Optima"/>
              <a:cs typeface="Optima"/>
            </a:endParaRPr>
          </a:p>
        </p:txBody>
      </p:sp>
      <p:sp>
        <p:nvSpPr>
          <p:cNvPr id="11" name="TextBox 10"/>
          <p:cNvSpPr txBox="1"/>
          <p:nvPr/>
        </p:nvSpPr>
        <p:spPr>
          <a:xfrm>
            <a:off x="6373708" y="877312"/>
            <a:ext cx="2272163" cy="369332"/>
          </a:xfrm>
          <a:prstGeom prst="rect">
            <a:avLst/>
          </a:prstGeom>
          <a:solidFill>
            <a:schemeClr val="bg1"/>
          </a:solidFill>
        </p:spPr>
        <p:txBody>
          <a:bodyPr wrap="square" rtlCol="0">
            <a:spAutoFit/>
          </a:bodyPr>
          <a:lstStyle/>
          <a:p>
            <a:r>
              <a:rPr lang="en-US" dirty="0" smtClean="0">
                <a:latin typeface="Abadi MT Condensed Extra Bold"/>
                <a:cs typeface="Abadi MT Condensed Extra Bold"/>
              </a:rPr>
              <a:t>Characteristics &amp; Model</a:t>
            </a:r>
            <a:endParaRPr lang="en-US" dirty="0">
              <a:latin typeface="Abadi MT Condensed Extra Bold"/>
              <a:cs typeface="Abadi MT Condensed Extra Bo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1-05-03 at 7.16.19 PM.png"/>
          <p:cNvPicPr>
            <a:picLocks noGrp="1" noChangeAspect="1"/>
          </p:cNvPicPr>
          <p:nvPr>
            <p:ph sz="quarter" idx="1"/>
          </p:nvPr>
        </p:nvPicPr>
        <p:blipFill>
          <a:blip r:embed="rId2">
            <a:extLst>
              <a:ext uri="{28A0092B-C50C-407E-A947-70E740481C1C}">
                <a14:useLocalDpi xmlns:a14="http://schemas.microsoft.com/office/drawing/2010/main" val="0"/>
              </a:ext>
            </a:extLst>
          </a:blip>
          <a:srcRect t="-3855" b="-3855"/>
          <a:stretch>
            <a:fillRect/>
          </a:stretch>
        </p:blipFill>
        <p:spPr>
          <a:xfrm>
            <a:off x="81565" y="570893"/>
            <a:ext cx="8762393" cy="6397295"/>
          </a:xfrm>
        </p:spPr>
      </p:pic>
      <p:sp>
        <p:nvSpPr>
          <p:cNvPr id="5" name="TextBox 4"/>
          <p:cNvSpPr txBox="1"/>
          <p:nvPr/>
        </p:nvSpPr>
        <p:spPr>
          <a:xfrm>
            <a:off x="4311284" y="895945"/>
            <a:ext cx="4183110" cy="2862323"/>
          </a:xfrm>
          <a:prstGeom prst="rect">
            <a:avLst/>
          </a:prstGeom>
          <a:noFill/>
        </p:spPr>
        <p:txBody>
          <a:bodyPr wrap="square" rtlCol="0">
            <a:spAutoFit/>
          </a:bodyPr>
          <a:lstStyle/>
          <a:p>
            <a:pPr marL="708660" lvl="1" indent="-342900">
              <a:buAutoNum type="arabicPeriod"/>
            </a:pPr>
            <a:endParaRPr lang="en-US" dirty="0" smtClean="0">
              <a:solidFill>
                <a:srgbClr val="660066"/>
              </a:solidFill>
            </a:endParaRPr>
          </a:p>
          <a:p>
            <a:pPr marL="708660" lvl="1" indent="-342900">
              <a:buAutoNum type="arabicPeriod"/>
            </a:pPr>
            <a:r>
              <a:rPr lang="en-US" dirty="0" smtClean="0">
                <a:solidFill>
                  <a:srgbClr val="660066"/>
                </a:solidFill>
              </a:rPr>
              <a:t>Teaching </a:t>
            </a:r>
            <a:r>
              <a:rPr lang="en-US" dirty="0">
                <a:solidFill>
                  <a:srgbClr val="660066"/>
                </a:solidFill>
              </a:rPr>
              <a:t>a small </a:t>
            </a:r>
            <a:endParaRPr lang="en-US" dirty="0" smtClean="0">
              <a:solidFill>
                <a:srgbClr val="660066"/>
              </a:solidFill>
            </a:endParaRPr>
          </a:p>
          <a:p>
            <a:pPr marL="365760" lvl="1"/>
            <a:r>
              <a:rPr lang="en-US" dirty="0" smtClean="0">
                <a:solidFill>
                  <a:srgbClr val="660066"/>
                </a:solidFill>
              </a:rPr>
              <a:t>number of words providing student-friendly definitions.</a:t>
            </a:r>
          </a:p>
          <a:p>
            <a:pPr marL="365760" lvl="1"/>
            <a:r>
              <a:rPr lang="en-US" dirty="0" smtClean="0">
                <a:solidFill>
                  <a:srgbClr val="660066"/>
                </a:solidFill>
              </a:rPr>
              <a:t>2.   Creating </a:t>
            </a:r>
            <a:r>
              <a:rPr lang="en-US" dirty="0">
                <a:solidFill>
                  <a:srgbClr val="660066"/>
                </a:solidFill>
              </a:rPr>
              <a:t>meaningful interactions with words that lead to deep processing.</a:t>
            </a:r>
          </a:p>
          <a:p>
            <a:pPr marL="708660" lvl="1" indent="-342900">
              <a:buAutoNum type="arabicPeriod" startAt="3"/>
            </a:pPr>
            <a:r>
              <a:rPr lang="en-US" dirty="0" smtClean="0">
                <a:solidFill>
                  <a:srgbClr val="660066"/>
                </a:solidFill>
              </a:rPr>
              <a:t>Providing </a:t>
            </a:r>
            <a:r>
              <a:rPr lang="en-US" dirty="0">
                <a:solidFill>
                  <a:srgbClr val="660066"/>
                </a:solidFill>
              </a:rPr>
              <a:t>multiple </a:t>
            </a:r>
            <a:r>
              <a:rPr lang="en-US" dirty="0" smtClean="0">
                <a:solidFill>
                  <a:srgbClr val="660066"/>
                </a:solidFill>
              </a:rPr>
              <a:t>exposures</a:t>
            </a:r>
          </a:p>
          <a:p>
            <a:pPr marL="365760" lvl="1"/>
            <a:r>
              <a:rPr lang="en-US" dirty="0">
                <a:solidFill>
                  <a:srgbClr val="660066"/>
                </a:solidFill>
              </a:rPr>
              <a:t> </a:t>
            </a:r>
            <a:r>
              <a:rPr lang="en-US" dirty="0" smtClean="0">
                <a:solidFill>
                  <a:srgbClr val="660066"/>
                </a:solidFill>
              </a:rPr>
              <a:t>               </a:t>
            </a:r>
            <a:r>
              <a:rPr lang="en-US" dirty="0">
                <a:solidFill>
                  <a:srgbClr val="660066"/>
                </a:solidFill>
              </a:rPr>
              <a:t>in a variety of contexts.</a:t>
            </a:r>
          </a:p>
          <a:p>
            <a:endParaRPr lang="en-US" dirty="0"/>
          </a:p>
        </p:txBody>
      </p:sp>
      <p:sp>
        <p:nvSpPr>
          <p:cNvPr id="6" name="Rectangle 5"/>
          <p:cNvSpPr/>
          <p:nvPr/>
        </p:nvSpPr>
        <p:spPr>
          <a:xfrm>
            <a:off x="3402419" y="3518113"/>
            <a:ext cx="1957555" cy="461665"/>
          </a:xfrm>
          <a:prstGeom prst="rect">
            <a:avLst/>
          </a:prstGeom>
        </p:spPr>
        <p:txBody>
          <a:bodyPr wrap="square">
            <a:spAutoFit/>
          </a:bodyPr>
          <a:lstStyle/>
          <a:p>
            <a:pPr algn="ctr"/>
            <a:r>
              <a:rPr lang="en-US" sz="2400" b="1" dirty="0" err="1" smtClean="0">
                <a:latin typeface="Optima"/>
                <a:cs typeface="Optima"/>
              </a:rPr>
              <a:t>Frayer</a:t>
            </a:r>
            <a:r>
              <a:rPr lang="en-US" sz="2400" b="1" dirty="0" smtClean="0">
                <a:latin typeface="Optima"/>
                <a:cs typeface="Optima"/>
              </a:rPr>
              <a:t> Model</a:t>
            </a:r>
            <a:endParaRPr lang="en-US" sz="2400" b="1" dirty="0">
              <a:latin typeface="Optima"/>
              <a:cs typeface="Optima"/>
            </a:endParaRPr>
          </a:p>
        </p:txBody>
      </p:sp>
      <p:sp>
        <p:nvSpPr>
          <p:cNvPr id="8" name="TextBox 7"/>
          <p:cNvSpPr txBox="1"/>
          <p:nvPr/>
        </p:nvSpPr>
        <p:spPr>
          <a:xfrm>
            <a:off x="6571795" y="895945"/>
            <a:ext cx="2272163" cy="369332"/>
          </a:xfrm>
          <a:prstGeom prst="rect">
            <a:avLst/>
          </a:prstGeom>
          <a:solidFill>
            <a:schemeClr val="bg1"/>
          </a:solidFill>
        </p:spPr>
        <p:txBody>
          <a:bodyPr wrap="square" rtlCol="0">
            <a:spAutoFit/>
          </a:bodyPr>
          <a:lstStyle/>
          <a:p>
            <a:r>
              <a:rPr lang="en-US" dirty="0" smtClean="0">
                <a:latin typeface="Abadi MT Condensed Extra Bold"/>
                <a:cs typeface="Abadi MT Condensed Extra Bold"/>
              </a:rPr>
              <a:t>Characteristics &amp; Model</a:t>
            </a:r>
            <a:endParaRPr lang="en-US" dirty="0">
              <a:latin typeface="Abadi MT Condensed Extra Bold"/>
              <a:cs typeface="Abadi MT Condensed Extra Bo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1-05-03 at 7.16.19 PM.pn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1466" t="-2304" b="4134"/>
          <a:stretch/>
        </p:blipFill>
        <p:spPr>
          <a:xfrm>
            <a:off x="128173" y="0"/>
            <a:ext cx="8611015" cy="6454588"/>
          </a:xfrm>
        </p:spPr>
      </p:pic>
      <p:sp>
        <p:nvSpPr>
          <p:cNvPr id="6" name="Rectangle 5"/>
          <p:cNvSpPr/>
          <p:nvPr/>
        </p:nvSpPr>
        <p:spPr>
          <a:xfrm>
            <a:off x="3239289" y="3173408"/>
            <a:ext cx="2143990" cy="461665"/>
          </a:xfrm>
          <a:prstGeom prst="rect">
            <a:avLst/>
          </a:prstGeom>
        </p:spPr>
        <p:txBody>
          <a:bodyPr wrap="square">
            <a:spAutoFit/>
          </a:bodyPr>
          <a:lstStyle/>
          <a:p>
            <a:pPr algn="ctr"/>
            <a:r>
              <a:rPr lang="en-US" sz="2400" b="1" dirty="0" err="1">
                <a:latin typeface="Optima"/>
                <a:cs typeface="Optima"/>
              </a:rPr>
              <a:t>Frayer</a:t>
            </a:r>
            <a:r>
              <a:rPr lang="en-US" sz="2400" b="1" dirty="0">
                <a:latin typeface="Optima"/>
                <a:cs typeface="Optima"/>
              </a:rPr>
              <a:t> Model</a:t>
            </a:r>
            <a:endParaRPr lang="en-US" sz="2400" b="1" dirty="0">
              <a:latin typeface="Optima"/>
              <a:cs typeface="Optima"/>
            </a:endParaRPr>
          </a:p>
        </p:txBody>
      </p:sp>
      <p:sp>
        <p:nvSpPr>
          <p:cNvPr id="7" name="TextBox 6"/>
          <p:cNvSpPr txBox="1"/>
          <p:nvPr/>
        </p:nvSpPr>
        <p:spPr>
          <a:xfrm>
            <a:off x="209738" y="3751584"/>
            <a:ext cx="4101546" cy="2677656"/>
          </a:xfrm>
          <a:prstGeom prst="rect">
            <a:avLst/>
          </a:prstGeom>
          <a:noFill/>
        </p:spPr>
        <p:txBody>
          <a:bodyPr wrap="square" rtlCol="0">
            <a:spAutoFit/>
          </a:bodyPr>
          <a:lstStyle/>
          <a:p>
            <a:r>
              <a:rPr lang="en-US" sz="1400" dirty="0" smtClean="0">
                <a:solidFill>
                  <a:srgbClr val="08421C"/>
                </a:solidFill>
              </a:rPr>
              <a:t>On Monday, teacher gives student-friendly definitions for a small number of words, gives example sentences, then involves students in Think-Pair-Share using meaningful sentences.</a:t>
            </a:r>
          </a:p>
          <a:p>
            <a:r>
              <a:rPr lang="en-US" sz="1400" dirty="0" smtClean="0">
                <a:solidFill>
                  <a:srgbClr val="08421C"/>
                </a:solidFill>
              </a:rPr>
              <a:t>On Tuesday, students again interact with the words, adding gestures to the definition.</a:t>
            </a:r>
          </a:p>
          <a:p>
            <a:r>
              <a:rPr lang="en-US" sz="1400" dirty="0" smtClean="0">
                <a:solidFill>
                  <a:srgbClr val="08421C"/>
                </a:solidFill>
              </a:rPr>
              <a:t>On Wednesday, students use these words in a writing activity or game, practicing the use of the word in context.</a:t>
            </a:r>
          </a:p>
          <a:p>
            <a:r>
              <a:rPr lang="en-US" sz="1400" dirty="0" smtClean="0">
                <a:solidFill>
                  <a:srgbClr val="08421C"/>
                </a:solidFill>
              </a:rPr>
              <a:t>On Thursday, the new vocabulary words are placed on the math word wall and reviewed using choral response.</a:t>
            </a:r>
            <a:endParaRPr lang="en-US" sz="1400" dirty="0">
              <a:solidFill>
                <a:srgbClr val="08421C"/>
              </a:solidFill>
            </a:endParaRPr>
          </a:p>
        </p:txBody>
      </p:sp>
      <p:sp>
        <p:nvSpPr>
          <p:cNvPr id="8" name="TextBox 7"/>
          <p:cNvSpPr txBox="1"/>
          <p:nvPr/>
        </p:nvSpPr>
        <p:spPr>
          <a:xfrm>
            <a:off x="6373708" y="346050"/>
            <a:ext cx="2272163" cy="369332"/>
          </a:xfrm>
          <a:prstGeom prst="rect">
            <a:avLst/>
          </a:prstGeom>
          <a:solidFill>
            <a:schemeClr val="bg1"/>
          </a:solidFill>
        </p:spPr>
        <p:txBody>
          <a:bodyPr wrap="square" rtlCol="0">
            <a:spAutoFit/>
          </a:bodyPr>
          <a:lstStyle/>
          <a:p>
            <a:r>
              <a:rPr lang="en-US" dirty="0" smtClean="0">
                <a:latin typeface="Abadi MT Condensed Extra Bold"/>
                <a:cs typeface="Abadi MT Condensed Extra Bold"/>
              </a:rPr>
              <a:t>Characteristics &amp; Model</a:t>
            </a:r>
            <a:endParaRPr lang="en-US" dirty="0">
              <a:latin typeface="Abadi MT Condensed Extra Bold"/>
              <a:cs typeface="Abadi MT Condensed Extra Bold"/>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Oriel.thmx</Template>
  <TotalTime>319</TotalTime>
  <Words>458</Words>
  <Application>Microsoft Macintosh PowerPoint</Application>
  <PresentationFormat>On-screen Show (4:3)</PresentationFormat>
  <Paragraphs>59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Oriel</vt:lpstr>
      <vt:lpstr>     </vt:lpstr>
      <vt:lpstr>Why teach academic vocabulary? </vt:lpstr>
      <vt:lpstr>What the Research Says About Vocabulary Knowledge</vt:lpstr>
      <vt:lpstr>Differences in Vocabulary Growth</vt:lpstr>
      <vt:lpstr>Academic Vocabulary</vt:lpstr>
      <vt:lpstr>How do WE teach them?</vt:lpstr>
      <vt:lpstr>PowerPoint Presentation</vt:lpstr>
      <vt:lpstr>PowerPoint Presentation</vt:lpstr>
      <vt:lpstr>PowerPoint Presentation</vt:lpstr>
      <vt:lpstr>PowerPoint Presentation</vt:lpstr>
      <vt:lpstr>Let’s Try It with a partner</vt:lpstr>
      <vt:lpstr>Let’s Try It Again… first on your own, then pair-share</vt:lpstr>
    </vt:vector>
  </TitlesOfParts>
  <Company>Canyons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Sheri Ebert</dc:creator>
  <cp:lastModifiedBy>Piper Riddle</cp:lastModifiedBy>
  <cp:revision>26</cp:revision>
  <dcterms:created xsi:type="dcterms:W3CDTF">2011-05-02T21:35:42Z</dcterms:created>
  <dcterms:modified xsi:type="dcterms:W3CDTF">2011-05-04T01:58:50Z</dcterms:modified>
</cp:coreProperties>
</file>